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273" r:id="rId6"/>
    <p:sldId id="274" r:id="rId7"/>
    <p:sldId id="276" r:id="rId8"/>
    <p:sldId id="258" r:id="rId9"/>
    <p:sldId id="260" r:id="rId10"/>
    <p:sldId id="281" r:id="rId11"/>
    <p:sldId id="287" r:id="rId12"/>
    <p:sldId id="288" r:id="rId13"/>
    <p:sldId id="283" r:id="rId14"/>
    <p:sldId id="262" r:id="rId15"/>
    <p:sldId id="264" r:id="rId16"/>
    <p:sldId id="286" r:id="rId17"/>
    <p:sldId id="289" r:id="rId18"/>
    <p:sldId id="290" r:id="rId19"/>
    <p:sldId id="291" r:id="rId20"/>
    <p:sldId id="319" r:id="rId21"/>
    <p:sldId id="320" r:id="rId22"/>
    <p:sldId id="294" r:id="rId23"/>
    <p:sldId id="327" r:id="rId24"/>
    <p:sldId id="270" r:id="rId25"/>
    <p:sldId id="324" r:id="rId26"/>
    <p:sldId id="326" r:id="rId27"/>
    <p:sldId id="325" r:id="rId28"/>
    <p:sldId id="271" r:id="rId29"/>
    <p:sldId id="296" r:id="rId30"/>
    <p:sldId id="297" r:id="rId31"/>
    <p:sldId id="272" r:id="rId32"/>
    <p:sldId id="298" r:id="rId33"/>
    <p:sldId id="299" r:id="rId34"/>
    <p:sldId id="323" r:id="rId35"/>
    <p:sldId id="300" r:id="rId36"/>
    <p:sldId id="301" r:id="rId37"/>
    <p:sldId id="302" r:id="rId38"/>
    <p:sldId id="328" r:id="rId3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3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7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0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1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5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8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5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8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4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A007-A319-48E6-9373-BB1120EBD31C}" type="datetimeFigureOut">
              <a:rPr lang="fr-FR" smtClean="0"/>
              <a:t>05/07/2020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90CC-81A9-4739-85DD-7E7D1E3325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98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 mercredi avec un auteur</a:t>
            </a:r>
            <a:br>
              <a:rPr lang="fr-FR" dirty="0" smtClean="0"/>
            </a:br>
            <a:r>
              <a:rPr lang="fr-FR" dirty="0" err="1" smtClean="0"/>
              <a:t>Rascal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Ami  </a:t>
            </a:r>
            <a:r>
              <a:rPr lang="fr-FR" dirty="0" err="1" smtClean="0"/>
              <a:t>Ami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3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8"/>
    </mc:Choice>
    <mc:Fallback xmlns="">
      <p:transition spd="slow" advTm="50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426028"/>
            <a:ext cx="6005945" cy="643197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5944" y="519546"/>
            <a:ext cx="5996750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Même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scénario du lapin. </a:t>
            </a:r>
            <a:r>
              <a:rPr lang="fr-FR" dirty="0" smtClean="0"/>
              <a:t> </a:t>
            </a:r>
            <a:r>
              <a:rPr lang="fr-FR" dirty="0"/>
              <a:t>« Observez les images du lapin. </a:t>
            </a:r>
            <a:endParaRPr lang="fr-FR" dirty="0" smtClean="0"/>
          </a:p>
          <a:p>
            <a:r>
              <a:rPr lang="fr-FR" dirty="0" smtClean="0"/>
              <a:t>Quel </a:t>
            </a:r>
            <a:r>
              <a:rPr lang="fr-FR" dirty="0"/>
              <a:t>est son </a:t>
            </a:r>
            <a:r>
              <a:rPr lang="fr-FR" dirty="0" smtClean="0"/>
              <a:t>caractère?</a:t>
            </a:r>
          </a:p>
          <a:p>
            <a:r>
              <a:rPr lang="fr-FR" dirty="0" smtClean="0"/>
              <a:t>Que </a:t>
            </a:r>
            <a:r>
              <a:rPr lang="fr-FR" dirty="0"/>
              <a:t>va-t-il faire dans l’histoire </a:t>
            </a:r>
            <a:r>
              <a:rPr lang="fr-FR" dirty="0" smtClean="0"/>
              <a:t>? » </a:t>
            </a:r>
          </a:p>
          <a:p>
            <a:r>
              <a:rPr lang="fr-FR" dirty="0" smtClean="0"/>
              <a:t>Noter les  </a:t>
            </a:r>
            <a:r>
              <a:rPr lang="fr-FR" dirty="0"/>
              <a:t>idées sur </a:t>
            </a:r>
            <a:r>
              <a:rPr lang="fr-FR" dirty="0" smtClean="0"/>
              <a:t>la feuille du groupe  </a:t>
            </a:r>
            <a:r>
              <a:rPr lang="fr-FR" dirty="0"/>
              <a:t>en les justifiant. 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Autres possibilité de gestion </a:t>
            </a:r>
            <a:r>
              <a:rPr lang="fr-FR" dirty="0" smtClean="0"/>
              <a:t>:  </a:t>
            </a:r>
            <a:r>
              <a:rPr lang="fr-FR" dirty="0"/>
              <a:t>on peut séparer les tâches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moitié de classe sur le loup, </a:t>
            </a:r>
            <a:endParaRPr lang="fr-FR" dirty="0" smtClean="0"/>
          </a:p>
          <a:p>
            <a:r>
              <a:rPr lang="fr-FR" dirty="0" smtClean="0"/>
              <a:t>l’autre </a:t>
            </a:r>
            <a:r>
              <a:rPr lang="fr-FR" dirty="0"/>
              <a:t>sur le lapin.</a:t>
            </a:r>
          </a:p>
        </p:txBody>
      </p:sp>
    </p:spTree>
    <p:extLst>
      <p:ext uri="{BB962C8B-B14F-4D97-AF65-F5344CB8AC3E}">
        <p14:creationId xmlns:p14="http://schemas.microsoft.com/office/powerpoint/2010/main" val="580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6226"/>
            <a:ext cx="5907032" cy="6531773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26227"/>
            <a:ext cx="6172200" cy="65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5824" y="436418"/>
            <a:ext cx="6134115" cy="625532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8291" y="436418"/>
            <a:ext cx="6275151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42" y="353290"/>
            <a:ext cx="5902703" cy="6296891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5946" y="353291"/>
            <a:ext cx="6120078" cy="62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9151" y="464993"/>
            <a:ext cx="6078522" cy="5873461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7674" y="436419"/>
            <a:ext cx="5662726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collective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Regroupement</a:t>
            </a:r>
          </a:p>
          <a:p>
            <a:r>
              <a:rPr lang="fr-FR" dirty="0" smtClean="0"/>
              <a:t>Matériel: affiches des groupes</a:t>
            </a:r>
          </a:p>
          <a:p>
            <a:r>
              <a:rPr lang="fr-FR" dirty="0" smtClean="0"/>
              <a:t>Avec </a:t>
            </a:r>
            <a:r>
              <a:rPr lang="fr-FR" dirty="0"/>
              <a:t>les remarques de chaque </a:t>
            </a:r>
            <a:r>
              <a:rPr lang="fr-FR" dirty="0" smtClean="0"/>
              <a:t>groupe:</a:t>
            </a:r>
          </a:p>
          <a:p>
            <a:r>
              <a:rPr lang="fr-FR" dirty="0" smtClean="0"/>
              <a:t> </a:t>
            </a:r>
            <a:r>
              <a:rPr lang="fr-FR" dirty="0"/>
              <a:t>dresser le portrait des personnages et leur rôle probable dans l’histoire. </a:t>
            </a:r>
          </a:p>
        </p:txBody>
      </p:sp>
    </p:spTree>
    <p:extLst>
      <p:ext uri="{BB962C8B-B14F-4D97-AF65-F5344CB8AC3E}">
        <p14:creationId xmlns:p14="http://schemas.microsoft.com/office/powerpoint/2010/main" val="39235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3: les discours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Lecture du texte</a:t>
            </a:r>
          </a:p>
          <a:p>
            <a:r>
              <a:rPr lang="fr-FR" dirty="0" smtClean="0"/>
              <a:t>Atelier dirigé 4/ 5 élèves</a:t>
            </a:r>
          </a:p>
          <a:p>
            <a:r>
              <a:rPr lang="fr-FR" dirty="0" smtClean="0"/>
              <a:t>Matériel :  Un livre pour deux élèves</a:t>
            </a:r>
          </a:p>
          <a:p>
            <a:r>
              <a:rPr lang="fr-FR" dirty="0" smtClean="0"/>
              <a:t>Lire de la page   1  à  22</a:t>
            </a:r>
          </a:p>
          <a:p>
            <a:r>
              <a:rPr lang="fr-FR" dirty="0" smtClean="0"/>
              <a:t>Organisation du texte: comprendre comment le livre est écrit</a:t>
            </a:r>
          </a:p>
          <a:p>
            <a:r>
              <a:rPr lang="fr-FR" dirty="0" smtClean="0"/>
              <a:t>Chaque </a:t>
            </a:r>
            <a:r>
              <a:rPr lang="fr-FR" dirty="0"/>
              <a:t>intervention du loup s’intercale, dans l’album, entre celles du lapin. </a:t>
            </a:r>
          </a:p>
        </p:txBody>
      </p:sp>
    </p:spTree>
    <p:extLst>
      <p:ext uri="{BB962C8B-B14F-4D97-AF65-F5344CB8AC3E}">
        <p14:creationId xmlns:p14="http://schemas.microsoft.com/office/powerpoint/2010/main" val="3663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4002"/>
          </a:xfrm>
        </p:spPr>
        <p:txBody>
          <a:bodyPr>
            <a:normAutofit/>
          </a:bodyPr>
          <a:lstStyle/>
          <a:p>
            <a:r>
              <a:rPr lang="fr-FR" dirty="0" smtClean="0"/>
              <a:t>Retour sur les discours de chaque personnage</a:t>
            </a:r>
            <a:br>
              <a:rPr lang="fr-FR" dirty="0" smtClean="0"/>
            </a:br>
            <a:r>
              <a:rPr lang="fr-FR" dirty="0" smtClean="0"/>
              <a:t>( lecture d’approfondissement, revenir sur des éléments particuliers de l’histoire)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096491"/>
            <a:ext cx="10515600" cy="3080472"/>
          </a:xfrm>
        </p:spPr>
        <p:txBody>
          <a:bodyPr/>
          <a:lstStyle/>
          <a:p>
            <a:r>
              <a:rPr lang="fr-FR" dirty="0" smtClean="0"/>
              <a:t>Discours du loup: ne cibler que les passages du loup ce qui amène les élèves à percevoir le personnage du loup et son discours dans une continuité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6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Discours du lapin: même démarche : ne cibler que les passages du lapin</a:t>
            </a:r>
          </a:p>
          <a:p>
            <a:r>
              <a:rPr lang="fr-FR" dirty="0" smtClean="0"/>
              <a:t>Pour chaque discours : faire une synthèse de ce qui est dit</a:t>
            </a:r>
          </a:p>
          <a:p>
            <a:r>
              <a:rPr lang="fr-FR" dirty="0" smtClean="0"/>
              <a:t>Noter les mots et expressions de chacun sur une affiche</a:t>
            </a:r>
          </a:p>
          <a:p>
            <a:r>
              <a:rPr lang="fr-FR" dirty="0" smtClean="0"/>
              <a:t>Comparer, laisser les élèves réagir verbalement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846" y="395287"/>
            <a:ext cx="6638925" cy="6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184894"/>
            <a:ext cx="8520546" cy="67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81" y="348428"/>
            <a:ext cx="8125691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4: la rencontre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</a:t>
            </a:r>
            <a:r>
              <a:rPr lang="fr-FR" dirty="0"/>
              <a:t>: anticiper sur le dénouement. entrer plus profondément dans le jeu de l’auteur et de l’illustrateur. </a:t>
            </a:r>
          </a:p>
        </p:txBody>
      </p:sp>
    </p:spTree>
    <p:extLst>
      <p:ext uri="{BB962C8B-B14F-4D97-AF65-F5344CB8AC3E}">
        <p14:creationId xmlns:p14="http://schemas.microsoft.com/office/powerpoint/2010/main" val="38074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Atelier dirigé, 4 / 5 élèves</a:t>
            </a:r>
          </a:p>
          <a:p>
            <a:r>
              <a:rPr lang="fr-FR" dirty="0" smtClean="0"/>
              <a:t>Matériel: un livre pour deux élèves</a:t>
            </a:r>
          </a:p>
          <a:p>
            <a:r>
              <a:rPr lang="fr-FR" dirty="0" smtClean="0"/>
              <a:t>Lecture du texte et lecture d’images</a:t>
            </a:r>
          </a:p>
          <a:p>
            <a:r>
              <a:rPr lang="fr-FR" dirty="0" smtClean="0"/>
              <a:t>Débat: laisser réagir les élèves et noter leurs remarques sur l’affiche groupe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1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415637"/>
            <a:ext cx="6213765" cy="644236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3764" y="415636"/>
            <a:ext cx="5897135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l’illustration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Illustration intéressante car:</a:t>
            </a:r>
          </a:p>
          <a:p>
            <a:r>
              <a:rPr lang="fr-FR" dirty="0" smtClean="0"/>
              <a:t>Le loup va vers le lapin qui lui est statique</a:t>
            </a:r>
          </a:p>
          <a:p>
            <a:r>
              <a:rPr lang="fr-FR" dirty="0" smtClean="0"/>
              <a:t>Le loup descend de sa montagne: revenir sur le texte: qui fait un effort? Le loup</a:t>
            </a:r>
          </a:p>
          <a:p>
            <a:r>
              <a:rPr lang="fr-FR" dirty="0" smtClean="0"/>
              <a:t>Chaque personnage quitte sa maison (lieu rassurant notamment pour le lapin)</a:t>
            </a:r>
          </a:p>
          <a:p>
            <a:r>
              <a:rPr lang="fr-FR" dirty="0" smtClean="0"/>
              <a:t>Rencontre dans un lieu neutre situé entre les deux maisons : projeter l’image de début et faire visualiser le lien </a:t>
            </a:r>
          </a:p>
          <a:p>
            <a:r>
              <a:rPr lang="fr-FR" dirty="0" smtClean="0"/>
              <a:t>Tracer le trajet des personnages sur l’illustration du début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982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Revenir sur le 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Cette rencontre est-elle voulue? Quels éléments du texte nous donnent des indices?</a:t>
            </a:r>
          </a:p>
          <a:p>
            <a:r>
              <a:rPr lang="fr-FR" dirty="0" smtClean="0"/>
              <a:t>Quelle est la réaction des personnages? Interprétation d’e ces réactions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366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6226"/>
            <a:ext cx="5907032" cy="6531773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05444"/>
            <a:ext cx="6172200" cy="6531772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H="1">
            <a:off x="5278582" y="1808018"/>
            <a:ext cx="3782292" cy="471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202873" y="5715000"/>
            <a:ext cx="2930236" cy="85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132" y="249382"/>
            <a:ext cx="6246450" cy="6380018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2982" y="249382"/>
            <a:ext cx="5788081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des groupes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Regroupement</a:t>
            </a:r>
          </a:p>
          <a:p>
            <a:r>
              <a:rPr lang="fr-FR" dirty="0" smtClean="0"/>
              <a:t>Peut-on </a:t>
            </a:r>
            <a:r>
              <a:rPr lang="fr-FR" dirty="0"/>
              <a:t>se réjouir de cette rencontre ? </a:t>
            </a:r>
            <a:endParaRPr lang="fr-FR" dirty="0" smtClean="0"/>
          </a:p>
          <a:p>
            <a:r>
              <a:rPr lang="fr-FR" dirty="0" smtClean="0"/>
              <a:t>Lapin </a:t>
            </a:r>
            <a:r>
              <a:rPr lang="fr-FR" dirty="0"/>
              <a:t>et loup </a:t>
            </a:r>
            <a:r>
              <a:rPr lang="fr-FR" dirty="0" smtClean="0"/>
              <a:t>vont- ils </a:t>
            </a:r>
            <a:r>
              <a:rPr lang="fr-FR" dirty="0"/>
              <a:t>mettre fin à leur solitude ? </a:t>
            </a:r>
            <a:endParaRPr lang="fr-FR" dirty="0" smtClean="0"/>
          </a:p>
          <a:p>
            <a:r>
              <a:rPr lang="fr-FR" dirty="0" smtClean="0"/>
              <a:t>Quels </a:t>
            </a:r>
            <a:r>
              <a:rPr lang="fr-FR" dirty="0"/>
              <a:t>sont les arguments en faveur d’une fin heureuse et ceux qui dirigent vers une fin malheureuse. texte d’abord, image ensuite. </a:t>
            </a:r>
            <a:endParaRPr lang="fr-FR" dirty="0" smtClean="0"/>
          </a:p>
          <a:p>
            <a:r>
              <a:rPr lang="fr-FR" dirty="0" smtClean="0"/>
              <a:t>Hypothèse: quelle va être la fin de cette histoire?: </a:t>
            </a:r>
          </a:p>
          <a:p>
            <a:r>
              <a:rPr lang="fr-FR" dirty="0" smtClean="0"/>
              <a:t>noter les remarques des élèves sur une grande feuille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5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385762"/>
            <a:ext cx="66389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5: la fin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Objectif: laisser les élèves décider de la fin car fin ouverte</a:t>
            </a:r>
          </a:p>
          <a:p>
            <a:r>
              <a:rPr lang="fr-FR" dirty="0" smtClean="0"/>
              <a:t>Atelier dirigé, 4/5 élèves</a:t>
            </a:r>
          </a:p>
          <a:p>
            <a:r>
              <a:rPr lang="fr-FR" dirty="0" smtClean="0"/>
              <a:t>Matériel: un livre pour deux</a:t>
            </a:r>
          </a:p>
          <a:p>
            <a:r>
              <a:rPr lang="fr-FR" dirty="0" smtClean="0"/>
              <a:t>Lire le texte et relire la dernière phrase</a:t>
            </a:r>
          </a:p>
          <a:p>
            <a:r>
              <a:rPr lang="fr-FR" dirty="0" smtClean="0"/>
              <a:t>Laisser réagir les élèves: entamer un échange, questionner, relancer</a:t>
            </a:r>
          </a:p>
          <a:p>
            <a:r>
              <a:rPr lang="fr-FR" dirty="0" smtClean="0"/>
              <a:t>Noter leurs différentes remarques sur l’affiche groupe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7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32509"/>
            <a:ext cx="5964382" cy="6359236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4382" y="332509"/>
            <a:ext cx="6220065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affiches des groupes</a:t>
            </a:r>
          </a:p>
          <a:p>
            <a:r>
              <a:rPr lang="fr-FR" dirty="0" smtClean="0"/>
              <a:t>Lecture des affiches </a:t>
            </a:r>
          </a:p>
          <a:p>
            <a:r>
              <a:rPr lang="fr-FR" dirty="0" smtClean="0"/>
              <a:t>Puis échange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Livres mis à disposition des élèves dans la classe pour lire et relire seul ou à deux </a:t>
            </a:r>
          </a:p>
          <a:p>
            <a:r>
              <a:rPr lang="fr-FR" dirty="0" smtClean="0"/>
              <a:t>Raconter l’histoire</a:t>
            </a:r>
          </a:p>
          <a:p>
            <a:r>
              <a:rPr lang="fr-FR" dirty="0" smtClean="0"/>
              <a:t>Dessiner les personnages</a:t>
            </a:r>
          </a:p>
          <a:p>
            <a:r>
              <a:rPr lang="fr-FR" dirty="0" smtClean="0"/>
              <a:t>Jouer les personnages avec des marottes, avec des masques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2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d’écrit: dictée à l’adulte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Ecrire la suite de l’histoire en fonction des hypothèses des élèves</a:t>
            </a:r>
          </a:p>
          <a:p>
            <a:r>
              <a:rPr lang="fr-FR" dirty="0" smtClean="0"/>
              <a:t>En fonction de ces hypothèses et des idées: former des groupes</a:t>
            </a:r>
          </a:p>
          <a:p>
            <a:r>
              <a:rPr lang="fr-FR" dirty="0" smtClean="0"/>
              <a:t>Atelier d’écriture et de dictée à l’adulte</a:t>
            </a:r>
          </a:p>
          <a:p>
            <a:r>
              <a:rPr lang="fr-FR" dirty="0" smtClean="0"/>
              <a:t>Écriture sur une grande affiche</a:t>
            </a:r>
          </a:p>
          <a:p>
            <a:r>
              <a:rPr lang="fr-FR" dirty="0" smtClean="0"/>
              <a:t>Phase de verbalisation : comment nous avons procédé (aborder les procédures d’écriture)</a:t>
            </a:r>
          </a:p>
          <a:p>
            <a:r>
              <a:rPr lang="fr-FR" dirty="0" smtClean="0"/>
              <a:t>Une fois tous les groupes passés, En regroupement: </a:t>
            </a:r>
          </a:p>
          <a:p>
            <a:r>
              <a:rPr lang="fr-FR" dirty="0" smtClean="0"/>
              <a:t>communication des différentes productions</a:t>
            </a:r>
          </a:p>
          <a:p>
            <a:r>
              <a:rPr lang="fr-FR" dirty="0" smtClean="0"/>
              <a:t>Les élèves de chaque atelier explique aux autres élèves comment ils ont procédé (communication des procédures)</a:t>
            </a:r>
          </a:p>
          <a:p>
            <a:r>
              <a:rPr lang="fr-FR" dirty="0" smtClean="0"/>
              <a:t>Lecture de la suite écrite  par l’adulte</a:t>
            </a:r>
          </a:p>
          <a:p>
            <a:r>
              <a:rPr lang="fr-FR" dirty="0" smtClean="0"/>
              <a:t>Réaction des autres groupes: échanges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fr-FR" b="1" dirty="0" smtClean="0"/>
              <a:t>Mise en réseau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5257800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LOUP DÉVOREUR </a:t>
            </a:r>
            <a:endParaRPr lang="fr-FR" b="1" dirty="0" smtClean="0"/>
          </a:p>
          <a:p>
            <a:r>
              <a:rPr lang="fr-FR" dirty="0" smtClean="0"/>
              <a:t> </a:t>
            </a:r>
            <a:r>
              <a:rPr lang="fr-FR" dirty="0"/>
              <a:t>BOUJON Claude, L’apprenti loup. - Paris : L’école des loisirs, 1984.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BRADMAN T. et CHAMBERLAIN M., Qui a peur du Grand Méchant Loup ? - Paris : Nathan, 1989.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CARRER </a:t>
            </a:r>
            <a:r>
              <a:rPr lang="fr-FR" dirty="0" err="1"/>
              <a:t>Chiara</a:t>
            </a:r>
            <a:r>
              <a:rPr lang="fr-FR" dirty="0"/>
              <a:t>, Le Petit Chaperon rouge. - Genève : La Joie de lire, 2010.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DUVAL Élisabeth, Cherchons loup sachant lire. - Paris : Kaléidoscope, 2008.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GAY-PARA Praline, Roulé le loup ! - Paris : Didier, 1999.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LECAYE Olga, Didi Bonbon, (Lapin, souris et compagnie), - Paris : L’école des loisirs, 2009.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MEDDAUGH Susan, Le loup, mon œil. - Paris : Autrement, 1998.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PENNART Geoffroy de, Igor et les trois petits cochons. - Paris : Kaléidoscope, 2007.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PERRAULT Charles, Le Petit Chaperon rouge. - Marseille : Bilboquet, 2006.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RAMOS Mario, Loup, loup, y es-tu ? - Paris : L’école des loisirs, 2006.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RASCAL, Le Petit Chaperon rouge. - Paris : L’école des loisirs, 2005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SANDERS Alex, Un loup génial. - Paris : L’école des loisirs, 2000</a:t>
            </a:r>
            <a:r>
              <a:rPr lang="fr-FR" dirty="0" smtClean="0"/>
              <a:t>.</a:t>
            </a:r>
          </a:p>
          <a:p>
            <a:r>
              <a:rPr lang="fr-FR" smtClean="0"/>
              <a:t> </a:t>
            </a:r>
            <a:r>
              <a:rPr lang="fr-FR" dirty="0"/>
              <a:t>ZWERGER Lisbeth, Le Petit Chaperon rouge. - Zurich : Nord-Sud, 2003.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4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Loup ami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5508"/>
            <a:ext cx="10515600" cy="5382491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 </a:t>
            </a:r>
            <a:r>
              <a:rPr lang="fr-FR" dirty="0"/>
              <a:t>AUZARY-LUTON Sylvie, La chaussette de monsieur Loup . - Paris : Kaléidoscope 2000.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GRAVETT Emily, Les loups. - Paris : Kaléidoscope, 2005.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GUILLOPPE Antoine, Loup noir. - Paris : Casterman, 2004.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JUDES Marie-Odile, Maxime Loupiot. - Paris :Père Castor Flammarion, 1996</a:t>
            </a:r>
            <a:r>
              <a:rPr lang="fr-FR" dirty="0" smtClean="0"/>
              <a:t>.</a:t>
            </a:r>
          </a:p>
          <a:p>
            <a:r>
              <a:rPr lang="fr-FR" dirty="0"/>
              <a:t> NOËL Geneviève, Timide le loup. - Paris : L’école des loisirs, 1999.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PENNART Geoffroy de, Le déjeuner des loups. - Paris : Kaléidoscope, 1998.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SOLOTAREFF Grégoire, Loulou à l’école des loups. - Paris : L’école des loisirs, 2011.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SOLOTAREFF Grégoire, Loulou plus fort que le loup. - Paris : L’école des loisirs, 2010.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SOLOTAREFF Grégoire, Loulou. - Paris : L’école des loisirs, 1989.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TEXIER Ophélie, Papa loup. - Paris : L’école des loisirs, 199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9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36418"/>
            <a:ext cx="10515600" cy="5740545"/>
          </a:xfrm>
        </p:spPr>
        <p:txBody>
          <a:bodyPr/>
          <a:lstStyle/>
          <a:p>
            <a:r>
              <a:rPr lang="fr-FR" b="1" dirty="0"/>
              <a:t>AMBIGUÏTÉ DU PERSONNAGE DU LOUP </a:t>
            </a:r>
            <a:endParaRPr lang="fr-FR" b="1" dirty="0" smtClean="0"/>
          </a:p>
          <a:p>
            <a:r>
              <a:rPr lang="fr-FR" dirty="0" smtClean="0"/>
              <a:t> </a:t>
            </a:r>
            <a:r>
              <a:rPr lang="fr-FR" dirty="0"/>
              <a:t>RASCAL, Ami-ami. - Paris : L’école des loisirs, 2002.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VAUGELADE Anaïs, Une soupe au caillou. - Paris : L’école des loisirs, 1990.</a:t>
            </a:r>
          </a:p>
          <a:p>
            <a:r>
              <a:rPr lang="fr-FR" b="1" dirty="0"/>
              <a:t>LAPIN SEUL DANS SA VIE </a:t>
            </a:r>
            <a:endParaRPr lang="fr-FR" b="1" dirty="0" smtClean="0"/>
          </a:p>
          <a:p>
            <a:r>
              <a:rPr lang="fr-FR" dirty="0" smtClean="0"/>
              <a:t> </a:t>
            </a:r>
            <a:r>
              <a:rPr lang="fr-FR" dirty="0"/>
              <a:t>SOLOTAREFF Grégoire, Toute seule. - Paris : L’école des loisirs, 1998.</a:t>
            </a:r>
          </a:p>
          <a:p>
            <a:r>
              <a:rPr lang="fr-FR" b="1" dirty="0"/>
              <a:t>LAPIN AMI AVEC SON PRÉDATEUR </a:t>
            </a:r>
            <a:endParaRPr lang="fr-FR" b="1" dirty="0" smtClean="0"/>
          </a:p>
          <a:p>
            <a:r>
              <a:rPr lang="fr-FR" dirty="0" smtClean="0"/>
              <a:t> </a:t>
            </a:r>
            <a:r>
              <a:rPr lang="fr-FR" dirty="0"/>
              <a:t>BOUJON Claude, On a volé Jeannot Lapin. - Paris : L’école des loisirs, 1992.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LECAYE Olga, Kouma le Terrible. - Paris : L’école des loisirs, </a:t>
            </a:r>
          </a:p>
        </p:txBody>
      </p:sp>
    </p:spTree>
    <p:extLst>
      <p:ext uri="{BB962C8B-B14F-4D97-AF65-F5344CB8AC3E}">
        <p14:creationId xmlns:p14="http://schemas.microsoft.com/office/powerpoint/2010/main" val="3866626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Florence Breuneval, CPC Gennevilliers</a:t>
            </a:r>
          </a:p>
          <a:p>
            <a:r>
              <a:rPr lang="fr-FR" dirty="0" smtClean="0"/>
              <a:t>Animation pédagogique 2020 « Un mercredi avec un auteur » </a:t>
            </a:r>
            <a:r>
              <a:rPr lang="fr-FR" smtClean="0"/>
              <a:t>Rascal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34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6226"/>
            <a:ext cx="5907032" cy="6531773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26227"/>
            <a:ext cx="6172200" cy="65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1</a:t>
            </a:r>
            <a:r>
              <a:rPr lang="fr-FR" dirty="0"/>
              <a:t> Étude de la couverture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Objectif : créer un horizon d’attente  </a:t>
            </a:r>
          </a:p>
          <a:p>
            <a:r>
              <a:rPr lang="fr-FR" dirty="0" smtClean="0"/>
              <a:t>Matériel: un livre pour deux + un livre pour l’adulte</a:t>
            </a:r>
          </a:p>
          <a:p>
            <a:r>
              <a:rPr lang="fr-FR" dirty="0" smtClean="0"/>
              <a:t>Organisation: Atelier dirigé </a:t>
            </a:r>
          </a:p>
          <a:p>
            <a:r>
              <a:rPr lang="fr-FR" dirty="0" smtClean="0"/>
              <a:t>Les </a:t>
            </a:r>
            <a:r>
              <a:rPr lang="fr-FR" dirty="0"/>
              <a:t>élèves travaillent en groupe de 4 autour de la couverture (assez nombreux pour échanger, pas trop pour pouvoir observer)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ils imaginent ce que l’histoire à venir en justifiant leur avis. </a:t>
            </a:r>
            <a:endParaRPr lang="fr-FR" dirty="0" smtClean="0"/>
          </a:p>
          <a:p>
            <a:r>
              <a:rPr lang="fr-FR" dirty="0" smtClean="0"/>
              <a:t> noter les propositions sur une affiche. </a:t>
            </a:r>
          </a:p>
          <a:p>
            <a:r>
              <a:rPr lang="fr-FR" dirty="0" smtClean="0"/>
              <a:t>collectivement</a:t>
            </a:r>
            <a:r>
              <a:rPr lang="fr-FR" dirty="0"/>
              <a:t>, </a:t>
            </a:r>
            <a:r>
              <a:rPr lang="fr-FR" dirty="0" smtClean="0"/>
              <a:t>confrontation des affiches hypothèses avec  </a:t>
            </a:r>
            <a:r>
              <a:rPr lang="fr-FR" dirty="0"/>
              <a:t>leurs propositions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40839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2: les personnages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Objectifs: construire la notion de personnages, anticiper  leurs relations (aborder la psychologie des personnages, l’implicite lié à cette psychologie)</a:t>
            </a:r>
          </a:p>
          <a:p>
            <a:r>
              <a:rPr lang="fr-FR" dirty="0" smtClean="0"/>
              <a:t>Organisation : atelier dirigé, groupes de 2/5 élèves</a:t>
            </a:r>
          </a:p>
          <a:p>
            <a:r>
              <a:rPr lang="fr-FR" dirty="0" smtClean="0"/>
              <a:t>Matériel: un livre pour deux</a:t>
            </a:r>
          </a:p>
          <a:p>
            <a:r>
              <a:rPr lang="fr-FR" dirty="0" smtClean="0"/>
              <a:t> </a:t>
            </a:r>
            <a:r>
              <a:rPr lang="fr-FR" dirty="0"/>
              <a:t>Le scénario du loup. </a:t>
            </a:r>
            <a:r>
              <a:rPr lang="fr-FR" dirty="0" smtClean="0"/>
              <a:t> </a:t>
            </a:r>
            <a:r>
              <a:rPr lang="fr-FR" dirty="0"/>
              <a:t>« Observez bien les images du loup. D’après vous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quel </a:t>
            </a:r>
            <a:r>
              <a:rPr lang="fr-FR" dirty="0"/>
              <a:t>est son </a:t>
            </a:r>
            <a:r>
              <a:rPr lang="fr-FR" dirty="0" smtClean="0"/>
              <a:t>caractère?: questionner les élèves sur les éléments qui leur ont dire que</a:t>
            </a:r>
          </a:p>
          <a:p>
            <a:r>
              <a:rPr lang="fr-FR" dirty="0" smtClean="0"/>
              <a:t>que </a:t>
            </a:r>
            <a:r>
              <a:rPr lang="fr-FR" dirty="0"/>
              <a:t>va-t-il faire dans cette histoire ? </a:t>
            </a:r>
            <a:endParaRPr lang="fr-FR" dirty="0" smtClean="0"/>
          </a:p>
          <a:p>
            <a:r>
              <a:rPr lang="fr-FR" dirty="0" smtClean="0"/>
              <a:t>Noter les </a:t>
            </a:r>
            <a:r>
              <a:rPr lang="fr-FR" dirty="0"/>
              <a:t>idées sur </a:t>
            </a:r>
            <a:r>
              <a:rPr lang="fr-FR" dirty="0" smtClean="0"/>
              <a:t>la feuille du groupe </a:t>
            </a:r>
            <a:r>
              <a:rPr lang="fr-FR" dirty="0"/>
              <a:t>en les justifiant</a:t>
            </a:r>
          </a:p>
        </p:txBody>
      </p:sp>
    </p:spTree>
    <p:extLst>
      <p:ext uri="{BB962C8B-B14F-4D97-AF65-F5344CB8AC3E}">
        <p14:creationId xmlns:p14="http://schemas.microsoft.com/office/powerpoint/2010/main" val="17175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Synthèse collective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Regroupement</a:t>
            </a:r>
          </a:p>
          <a:p>
            <a:r>
              <a:rPr lang="fr-FR" dirty="0" smtClean="0"/>
              <a:t>Matériel: affiches des groupes</a:t>
            </a:r>
          </a:p>
          <a:p>
            <a:r>
              <a:rPr lang="fr-FR" dirty="0" smtClean="0"/>
              <a:t>Avec </a:t>
            </a:r>
            <a:r>
              <a:rPr lang="fr-FR" dirty="0"/>
              <a:t>les remarques de chaque </a:t>
            </a:r>
            <a:r>
              <a:rPr lang="fr-FR" dirty="0" smtClean="0"/>
              <a:t>groupe:</a:t>
            </a:r>
          </a:p>
          <a:p>
            <a:r>
              <a:rPr lang="fr-FR" dirty="0" smtClean="0"/>
              <a:t> </a:t>
            </a:r>
            <a:r>
              <a:rPr lang="fr-FR" dirty="0"/>
              <a:t>dresser le portrait des personnages et leur rôle probable dans l’histoire. </a:t>
            </a:r>
          </a:p>
        </p:txBody>
      </p:sp>
    </p:spTree>
    <p:extLst>
      <p:ext uri="{BB962C8B-B14F-4D97-AF65-F5344CB8AC3E}">
        <p14:creationId xmlns:p14="http://schemas.microsoft.com/office/powerpoint/2010/main" val="22063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6226"/>
            <a:ext cx="5907032" cy="6531773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26227"/>
            <a:ext cx="6172200" cy="65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3291" y="27743"/>
            <a:ext cx="5860473" cy="683025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3765" y="27743"/>
            <a:ext cx="6023298" cy="68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1396</Words>
  <Application>Microsoft Office PowerPoint</Application>
  <PresentationFormat>Grand écran</PresentationFormat>
  <Paragraphs>137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Un mercredi avec un auteur Rascal</vt:lpstr>
      <vt:lpstr>Présentation PowerPoint</vt:lpstr>
      <vt:lpstr>Présentation PowerPoint</vt:lpstr>
      <vt:lpstr>Présentation PowerPoint</vt:lpstr>
      <vt:lpstr>Séance 1 Étude de la couverture</vt:lpstr>
      <vt:lpstr>Séance 2: les personnages</vt:lpstr>
      <vt:lpstr>Synthèse collective</vt:lpstr>
      <vt:lpstr>Présentation PowerPoint</vt:lpstr>
      <vt:lpstr>Présentation PowerPoint</vt:lpstr>
      <vt:lpstr>Présentation PowerPoint</vt:lpstr>
      <vt:lpstr>Même démarche</vt:lpstr>
      <vt:lpstr>Présentation PowerPoint</vt:lpstr>
      <vt:lpstr>Présentation PowerPoint</vt:lpstr>
      <vt:lpstr>Présentation PowerPoint</vt:lpstr>
      <vt:lpstr>Présentation PowerPoint</vt:lpstr>
      <vt:lpstr>Synthèse collective</vt:lpstr>
      <vt:lpstr>Séance 3: les discours</vt:lpstr>
      <vt:lpstr>Retour sur les discours de chaque personnage ( lecture d’approfondissement, revenir sur des éléments particuliers de l’histoire)</vt:lpstr>
      <vt:lpstr>Présentation PowerPoint</vt:lpstr>
      <vt:lpstr>Présentation PowerPoint</vt:lpstr>
      <vt:lpstr>Présentation PowerPoint</vt:lpstr>
      <vt:lpstr>Séance 4: la rencontre</vt:lpstr>
      <vt:lpstr>Présentation PowerPoint</vt:lpstr>
      <vt:lpstr>Présentation PowerPoint</vt:lpstr>
      <vt:lpstr>Analyse de l’illustration</vt:lpstr>
      <vt:lpstr>Revenir sur le texte</vt:lpstr>
      <vt:lpstr>Présentation PowerPoint</vt:lpstr>
      <vt:lpstr>Présentation PowerPoint</vt:lpstr>
      <vt:lpstr>Synthèse des groupes</vt:lpstr>
      <vt:lpstr>Séance 5: la fin</vt:lpstr>
      <vt:lpstr>Présentation PowerPoint</vt:lpstr>
      <vt:lpstr>Synthèse</vt:lpstr>
      <vt:lpstr>Perspectives</vt:lpstr>
      <vt:lpstr>Production d’écrit: dictée à l’adulte</vt:lpstr>
      <vt:lpstr>Mise en réseau</vt:lpstr>
      <vt:lpstr>Loup ami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 Ami</dc:title>
  <dc:creator>Florence Breuneval</dc:creator>
  <cp:lastModifiedBy>Florence Breuneval</cp:lastModifiedBy>
  <cp:revision>21</cp:revision>
  <cp:lastPrinted>2020-01-28T08:47:29Z</cp:lastPrinted>
  <dcterms:created xsi:type="dcterms:W3CDTF">2019-11-17T18:04:58Z</dcterms:created>
  <dcterms:modified xsi:type="dcterms:W3CDTF">2020-07-05T11:56:37Z</dcterms:modified>
</cp:coreProperties>
</file>